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9" autoAdjust="0"/>
    <p:restoredTop sz="94660"/>
  </p:normalViewPr>
  <p:slideViewPr>
    <p:cSldViewPr snapToGrid="0">
      <p:cViewPr varScale="1">
        <p:scale>
          <a:sx n="74" d="100"/>
          <a:sy n="74"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6/28/2021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6/28/2021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6/28/2021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6/28/2021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Submission to the Inquiry into Ensuring Free and Fair Local Government Elections during COVID-19</a:t>
            </a:r>
            <a:endParaRPr lang="en-ZA" sz="4000" dirty="0"/>
          </a:p>
        </p:txBody>
      </p:sp>
      <p:sp>
        <p:nvSpPr>
          <p:cNvPr id="3" name="Subtitle 2"/>
          <p:cNvSpPr>
            <a:spLocks noGrp="1"/>
          </p:cNvSpPr>
          <p:nvPr>
            <p:ph type="subTitle" idx="1"/>
          </p:nvPr>
        </p:nvSpPr>
        <p:spPr>
          <a:xfrm>
            <a:off x="1529541" y="4408374"/>
            <a:ext cx="9144000" cy="1309255"/>
          </a:xfrm>
        </p:spPr>
        <p:txBody>
          <a:bodyPr>
            <a:normAutofit/>
          </a:bodyPr>
          <a:lstStyle/>
          <a:p>
            <a:r>
              <a:rPr lang="en-ZA" sz="2400" dirty="0"/>
              <a:t>Sophie Smit</a:t>
            </a:r>
          </a:p>
          <a:p>
            <a:r>
              <a:rPr lang="en-ZA" sz="2400" dirty="0"/>
              <a:t>29 June 2021</a:t>
            </a:r>
          </a:p>
        </p:txBody>
      </p:sp>
      <p:pic>
        <p:nvPicPr>
          <p:cNvPr id="5" name="Picture 4"/>
          <p:cNvPicPr>
            <a:picLocks noChangeAspect="1"/>
          </p:cNvPicPr>
          <p:nvPr/>
        </p:nvPicPr>
        <p:blipFill>
          <a:blip r:embed="rId2"/>
          <a:stretch>
            <a:fillRect/>
          </a:stretch>
        </p:blipFill>
        <p:spPr>
          <a:xfrm>
            <a:off x="1960405" y="144381"/>
            <a:ext cx="7824179" cy="1824611"/>
          </a:xfrm>
          <a:prstGeom prst="rect">
            <a:avLst/>
          </a:prstGeom>
        </p:spPr>
      </p:pic>
    </p:spTree>
    <p:extLst>
      <p:ext uri="{BB962C8B-B14F-4D97-AF65-F5344CB8AC3E}">
        <p14:creationId xmlns:p14="http://schemas.microsoft.com/office/powerpoint/2010/main" val="1638082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a:t>Are the current conditions under the COVID-19 pandemic conducive to the holding of free and fair local government elections during October </a:t>
            </a:r>
            <a:r>
              <a:rPr lang="en-US" dirty="0"/>
              <a:t>2021?</a:t>
            </a:r>
            <a:endParaRPr lang="en-ZA" dirty="0"/>
          </a:p>
        </p:txBody>
      </p:sp>
      <p:sp>
        <p:nvSpPr>
          <p:cNvPr id="3" name="Content Placeholder 2"/>
          <p:cNvSpPr>
            <a:spLocks noGrp="1"/>
          </p:cNvSpPr>
          <p:nvPr>
            <p:ph idx="1"/>
          </p:nvPr>
        </p:nvSpPr>
        <p:spPr>
          <a:xfrm>
            <a:off x="184597" y="2134028"/>
            <a:ext cx="11822805" cy="4723972"/>
          </a:xfrm>
        </p:spPr>
        <p:txBody>
          <a:bodyPr>
            <a:normAutofit/>
          </a:bodyPr>
          <a:lstStyle/>
          <a:p>
            <a:pPr>
              <a:buFont typeface="Arial" panose="020B0604020202020204" pitchFamily="34" charset="0"/>
              <a:buChar char="•"/>
            </a:pPr>
            <a:endParaRPr lang="en-US" dirty="0"/>
          </a:p>
          <a:p>
            <a:pPr>
              <a:buFont typeface="Arial" panose="020B0604020202020204" pitchFamily="34" charset="0"/>
              <a:buChar char="•"/>
            </a:pPr>
            <a:r>
              <a:rPr lang="en-US" dirty="0"/>
              <a:t>There is no internationally accepted definition of the term ‘free and fair election’.  It must always be assessed in context.</a:t>
            </a:r>
          </a:p>
          <a:p>
            <a:pPr>
              <a:buFont typeface="Arial" panose="020B0604020202020204" pitchFamily="34" charset="0"/>
              <a:buChar char="•"/>
            </a:pPr>
            <a:r>
              <a:rPr lang="en-US" dirty="0"/>
              <a:t>The question is whether the overall impact of the COVID-19 pandemic would affect political activity and campaigning, voter participation and the administrative aspects of the elections to the degree that the elections could not be viewed as being free and fair. </a:t>
            </a:r>
          </a:p>
          <a:p>
            <a:r>
              <a:rPr lang="en-US" dirty="0"/>
              <a:t>If the holding of elections is not seen as carrying greater risk to voters than the risks that confront them in their daily activities, the freeness and fairness of elections would not be in doubt. </a:t>
            </a:r>
          </a:p>
          <a:p>
            <a:pPr>
              <a:buFont typeface="Arial" panose="020B0604020202020204" pitchFamily="34" charset="0"/>
              <a:buChar char="•"/>
            </a:pPr>
            <a:endParaRPr lang="en-ZA" dirty="0"/>
          </a:p>
        </p:txBody>
      </p:sp>
      <p:pic>
        <p:nvPicPr>
          <p:cNvPr id="4" name="Picture 3"/>
          <p:cNvPicPr>
            <a:picLocks noChangeAspect="1"/>
          </p:cNvPicPr>
          <p:nvPr/>
        </p:nvPicPr>
        <p:blipFill>
          <a:blip r:embed="rId2"/>
          <a:stretch>
            <a:fillRect/>
          </a:stretch>
        </p:blipFill>
        <p:spPr>
          <a:xfrm>
            <a:off x="184597" y="420432"/>
            <a:ext cx="904875" cy="1028700"/>
          </a:xfrm>
          <a:prstGeom prst="rect">
            <a:avLst/>
          </a:prstGeom>
        </p:spPr>
      </p:pic>
    </p:spTree>
    <p:extLst>
      <p:ext uri="{BB962C8B-B14F-4D97-AF65-F5344CB8AC3E}">
        <p14:creationId xmlns:p14="http://schemas.microsoft.com/office/powerpoint/2010/main" val="410241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102" y="297055"/>
            <a:ext cx="9784080" cy="1508760"/>
          </a:xfrm>
        </p:spPr>
        <p:txBody>
          <a:bodyPr>
            <a:noAutofit/>
          </a:bodyPr>
          <a:lstStyle/>
          <a:p>
            <a:pPr algn="ctr"/>
            <a:r>
              <a:rPr lang="en-US" sz="3200" dirty="0"/>
              <a:t>What risks are posed to the lives and health of people in South Africa if the local government elections were to proceed in October 2021?</a:t>
            </a:r>
            <a:endParaRPr lang="en-ZA" sz="3200" dirty="0"/>
          </a:p>
        </p:txBody>
      </p:sp>
      <p:sp>
        <p:nvSpPr>
          <p:cNvPr id="3" name="Content Placeholder 2"/>
          <p:cNvSpPr>
            <a:spLocks noGrp="1"/>
          </p:cNvSpPr>
          <p:nvPr>
            <p:ph idx="1"/>
          </p:nvPr>
        </p:nvSpPr>
        <p:spPr>
          <a:xfrm>
            <a:off x="90152" y="2060620"/>
            <a:ext cx="11964473" cy="4572000"/>
          </a:xfrm>
        </p:spPr>
        <p:txBody>
          <a:bodyPr>
            <a:normAutofit/>
          </a:bodyPr>
          <a:lstStyle/>
          <a:p>
            <a:endParaRPr lang="en-US" dirty="0"/>
          </a:p>
          <a:p>
            <a:r>
              <a:rPr lang="en-US" dirty="0"/>
              <a:t>There are many unknowns surrounding the virus and the risks posed by it, but it seems clear that it is impossible to exclude the risk of infection, in an absolute manner, where people are in relatively close contact. </a:t>
            </a:r>
          </a:p>
          <a:p>
            <a:r>
              <a:rPr lang="en-US" dirty="0"/>
              <a:t>However, the weather conditions in October will most likely make it possible to have most election activities out of doors, which is commonly accepted to </a:t>
            </a:r>
            <a:r>
              <a:rPr lang="en-US" dirty="0" err="1"/>
              <a:t>minimise</a:t>
            </a:r>
            <a:r>
              <a:rPr lang="en-US" dirty="0"/>
              <a:t> any infection risk. This applies especially to queuing.</a:t>
            </a:r>
          </a:p>
          <a:p>
            <a:r>
              <a:rPr lang="en-US" dirty="0"/>
              <a:t>The COVID-19 pandemic will be with us for some time to come, and since it is impossible to predict the timing and severity of subsequent waves of infection, a postponement of the elections for a specific period does not provide a solution.</a:t>
            </a:r>
            <a:r>
              <a:rPr lang="en-GB" dirty="0"/>
              <a:t>  </a:t>
            </a:r>
            <a:endParaRPr lang="en-US" dirty="0"/>
          </a:p>
          <a:p>
            <a:pPr marL="0" indent="0">
              <a:buNone/>
            </a:pPr>
            <a:endParaRPr lang="en-ZA" dirty="0"/>
          </a:p>
        </p:txBody>
      </p:sp>
      <p:pic>
        <p:nvPicPr>
          <p:cNvPr id="4" name="Picture 3"/>
          <p:cNvPicPr>
            <a:picLocks noChangeAspect="1"/>
          </p:cNvPicPr>
          <p:nvPr/>
        </p:nvPicPr>
        <p:blipFill>
          <a:blip r:embed="rId2"/>
          <a:stretch>
            <a:fillRect/>
          </a:stretch>
        </p:blipFill>
        <p:spPr>
          <a:xfrm>
            <a:off x="491227" y="390168"/>
            <a:ext cx="904875" cy="1028700"/>
          </a:xfrm>
          <a:prstGeom prst="rect">
            <a:avLst/>
          </a:prstGeom>
        </p:spPr>
      </p:pic>
    </p:spTree>
    <p:extLst>
      <p:ext uri="{BB962C8B-B14F-4D97-AF65-F5344CB8AC3E}">
        <p14:creationId xmlns:p14="http://schemas.microsoft.com/office/powerpoint/2010/main" val="262019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What additional measures can be put in place to reduce the risk posed if the local government elections were to proceed in October 2021? </a:t>
            </a:r>
            <a:endParaRPr lang="en-ZA" sz="3200" dirty="0"/>
          </a:p>
        </p:txBody>
      </p:sp>
      <p:sp>
        <p:nvSpPr>
          <p:cNvPr id="3" name="Content Placeholder 2"/>
          <p:cNvSpPr>
            <a:spLocks noGrp="1"/>
          </p:cNvSpPr>
          <p:nvPr>
            <p:ph idx="1"/>
          </p:nvPr>
        </p:nvSpPr>
        <p:spPr>
          <a:xfrm>
            <a:off x="90152" y="2011680"/>
            <a:ext cx="11912958" cy="4672455"/>
          </a:xfrm>
        </p:spPr>
        <p:txBody>
          <a:bodyPr/>
          <a:lstStyle/>
          <a:p>
            <a:endParaRPr lang="en-US" dirty="0"/>
          </a:p>
          <a:p>
            <a:r>
              <a:rPr lang="en-US" dirty="0"/>
              <a:t>The HSF submits that the IEC’s comprehensive risk assessment and proposal for mitigation measures as set out in the IEC document “PSM19” would be adequate to deal with the risks of contagion. </a:t>
            </a:r>
          </a:p>
        </p:txBody>
      </p:sp>
      <p:pic>
        <p:nvPicPr>
          <p:cNvPr id="4" name="Picture 3"/>
          <p:cNvPicPr>
            <a:picLocks noChangeAspect="1"/>
          </p:cNvPicPr>
          <p:nvPr/>
        </p:nvPicPr>
        <p:blipFill>
          <a:blip r:embed="rId2"/>
          <a:stretch>
            <a:fillRect/>
          </a:stretch>
        </p:blipFill>
        <p:spPr>
          <a:xfrm>
            <a:off x="298044" y="367504"/>
            <a:ext cx="904875" cy="1028700"/>
          </a:xfrm>
          <a:prstGeom prst="rect">
            <a:avLst/>
          </a:prstGeom>
        </p:spPr>
      </p:pic>
    </p:spTree>
    <p:extLst>
      <p:ext uri="{BB962C8B-B14F-4D97-AF65-F5344CB8AC3E}">
        <p14:creationId xmlns:p14="http://schemas.microsoft.com/office/powerpoint/2010/main" val="20850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t>The constraints that the PREVENTATIVE measures have imposed or will likely impose on political activity and campaigning in the lead-up to the elections </a:t>
            </a:r>
            <a:endParaRPr lang="en-ZA" sz="2400" dirty="0"/>
          </a:p>
        </p:txBody>
      </p:sp>
      <p:sp>
        <p:nvSpPr>
          <p:cNvPr id="3" name="Content Placeholder 2"/>
          <p:cNvSpPr>
            <a:spLocks noGrp="1"/>
          </p:cNvSpPr>
          <p:nvPr>
            <p:ph idx="1"/>
          </p:nvPr>
        </p:nvSpPr>
        <p:spPr>
          <a:xfrm>
            <a:off x="0" y="1792936"/>
            <a:ext cx="12028868" cy="5065064"/>
          </a:xfrm>
        </p:spPr>
        <p:txBody>
          <a:bodyPr>
            <a:normAutofit/>
          </a:bodyPr>
          <a:lstStyle/>
          <a:p>
            <a:r>
              <a:rPr lang="en-US" dirty="0"/>
              <a:t>Elections are a key aspect to any democratic society and the ability to campaign and partake in political activities are therefore fundamental elements to any democracy. </a:t>
            </a:r>
          </a:p>
          <a:p>
            <a:r>
              <a:rPr lang="en-US" dirty="0"/>
              <a:t>The Constitutional Court has </a:t>
            </a:r>
            <a:r>
              <a:rPr lang="en-US" dirty="0" err="1"/>
              <a:t>recognised</a:t>
            </a:r>
            <a:r>
              <a:rPr lang="en-US" dirty="0"/>
              <a:t> the importance of the right to campaign for a political party or cause by finding that it was part and parcel of the term “free and fair election” and further that “it demands the freedom to canvass; to advertise; and to engage in the activities normal for a person seeking election.”</a:t>
            </a:r>
          </a:p>
          <a:p>
            <a:r>
              <a:rPr lang="en-US" dirty="0"/>
              <a:t>Traditionally, political parties and candidates campaign in person. However, the COVID-19 restrictions will require a different approach and will require greater use of the following: virtual webinars, live streaming, emails, social media,  SMSs. For those without access to online messages or viewing, the existing television or community radio services could be employed in a useful manner. In addition, the regulations do not prohibit in-person campaigning in its entirety.  Walkthroughs, the use of vehicles, and door-to-door canvassing, whilst adhering to all health and safety protocols, are still possible.</a:t>
            </a:r>
          </a:p>
          <a:p>
            <a:r>
              <a:rPr lang="en-US" dirty="0"/>
              <a:t>The consequences on campaigning, as a result of the COVID-19 restrictions imposed, will not materially negate the freeness and fairness of the local government elections in October 2021.</a:t>
            </a:r>
            <a:endParaRPr lang="en-ZA" dirty="0"/>
          </a:p>
        </p:txBody>
      </p:sp>
      <p:pic>
        <p:nvPicPr>
          <p:cNvPr id="4" name="Picture 3"/>
          <p:cNvPicPr>
            <a:picLocks noChangeAspect="1"/>
          </p:cNvPicPr>
          <p:nvPr/>
        </p:nvPicPr>
        <p:blipFill>
          <a:blip r:embed="rId2"/>
          <a:stretch>
            <a:fillRect/>
          </a:stretch>
        </p:blipFill>
        <p:spPr>
          <a:xfrm>
            <a:off x="479133" y="429028"/>
            <a:ext cx="904875" cy="1028700"/>
          </a:xfrm>
          <a:prstGeom prst="rect">
            <a:avLst/>
          </a:prstGeom>
        </p:spPr>
      </p:pic>
    </p:spTree>
    <p:extLst>
      <p:ext uri="{BB962C8B-B14F-4D97-AF65-F5344CB8AC3E}">
        <p14:creationId xmlns:p14="http://schemas.microsoft.com/office/powerpoint/2010/main" val="2431099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462" y="284176"/>
            <a:ext cx="11071538" cy="1508760"/>
          </a:xfrm>
        </p:spPr>
        <p:txBody>
          <a:bodyPr>
            <a:noAutofit/>
          </a:bodyPr>
          <a:lstStyle/>
          <a:p>
            <a:pPr algn="ctr"/>
            <a:r>
              <a:rPr lang="en-US" sz="2400" dirty="0"/>
              <a:t>The constraints that the PREVENTATIVE measures are likely to impose on the proper and effective monitoring of the freeness and fairness of the elections  </a:t>
            </a:r>
            <a:endParaRPr lang="en-ZA" sz="2400" dirty="0"/>
          </a:p>
        </p:txBody>
      </p:sp>
      <p:sp>
        <p:nvSpPr>
          <p:cNvPr id="3" name="Content Placeholder 2"/>
          <p:cNvSpPr>
            <a:spLocks noGrp="1"/>
          </p:cNvSpPr>
          <p:nvPr>
            <p:ph idx="1"/>
          </p:nvPr>
        </p:nvSpPr>
        <p:spPr>
          <a:xfrm>
            <a:off x="103031" y="1792936"/>
            <a:ext cx="11848563" cy="5065064"/>
          </a:xfrm>
        </p:spPr>
        <p:txBody>
          <a:bodyPr>
            <a:normAutofit/>
          </a:bodyPr>
          <a:lstStyle/>
          <a:p>
            <a:endParaRPr lang="en-US" dirty="0"/>
          </a:p>
          <a:p>
            <a:endParaRPr lang="en-US" dirty="0"/>
          </a:p>
          <a:p>
            <a:r>
              <a:rPr lang="en-US" dirty="0"/>
              <a:t>The IEC has acknowledged the need to ‘facilitate the right of citizens to elect their public representative in a manner that does not increase the spread of COVID-19’. </a:t>
            </a:r>
          </a:p>
          <a:p>
            <a:pPr algn="just"/>
            <a:r>
              <a:rPr lang="en-US" dirty="0"/>
              <a:t>The containment measures announced by the IEC will present no material risk to the freeness and fairness of the elections. </a:t>
            </a:r>
            <a:endParaRPr lang="en-ZA" dirty="0"/>
          </a:p>
        </p:txBody>
      </p:sp>
      <p:pic>
        <p:nvPicPr>
          <p:cNvPr id="4" name="Picture 3"/>
          <p:cNvPicPr>
            <a:picLocks noChangeAspect="1"/>
          </p:cNvPicPr>
          <p:nvPr/>
        </p:nvPicPr>
        <p:blipFill>
          <a:blip r:embed="rId2"/>
          <a:stretch>
            <a:fillRect/>
          </a:stretch>
        </p:blipFill>
        <p:spPr>
          <a:xfrm>
            <a:off x="215587" y="284176"/>
            <a:ext cx="904875" cy="1028700"/>
          </a:xfrm>
          <a:prstGeom prst="rect">
            <a:avLst/>
          </a:prstGeom>
        </p:spPr>
      </p:pic>
    </p:spTree>
    <p:extLst>
      <p:ext uri="{BB962C8B-B14F-4D97-AF65-F5344CB8AC3E}">
        <p14:creationId xmlns:p14="http://schemas.microsoft.com/office/powerpoint/2010/main" val="144126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6" y="284176"/>
            <a:ext cx="11470783" cy="1508760"/>
          </a:xfrm>
        </p:spPr>
        <p:txBody>
          <a:bodyPr>
            <a:normAutofit fontScale="90000"/>
          </a:bodyPr>
          <a:lstStyle/>
          <a:p>
            <a:pPr algn="ctr"/>
            <a:r>
              <a:rPr lang="en-US" sz="3200" dirty="0"/>
              <a:t>What lessons can be drawn from the experience of the by-elections which the Electoral Commission has conducted during the period of the COVID-19 Pandemic?</a:t>
            </a:r>
            <a:endParaRPr lang="en-ZA" sz="3200" dirty="0"/>
          </a:p>
        </p:txBody>
      </p:sp>
      <p:sp>
        <p:nvSpPr>
          <p:cNvPr id="3" name="Content Placeholder 2"/>
          <p:cNvSpPr>
            <a:spLocks noGrp="1"/>
          </p:cNvSpPr>
          <p:nvPr>
            <p:ph idx="1"/>
          </p:nvPr>
        </p:nvSpPr>
        <p:spPr>
          <a:xfrm>
            <a:off x="141668" y="1906073"/>
            <a:ext cx="11848563" cy="4803820"/>
          </a:xfrm>
        </p:spPr>
        <p:txBody>
          <a:bodyPr>
            <a:normAutofit/>
          </a:bodyPr>
          <a:lstStyle/>
          <a:p>
            <a:endParaRPr lang="en-US" dirty="0"/>
          </a:p>
          <a:p>
            <a:r>
              <a:rPr lang="en-US" dirty="0"/>
              <a:t>Similar turnouts in the 2019 and 2020 by-elections indicate that the presence of the epidemic did not reduce voter turnout in 2020. </a:t>
            </a:r>
          </a:p>
          <a:p>
            <a:r>
              <a:rPr lang="en-US" dirty="0"/>
              <a:t>However, the turnout in May 2021 was 10% lower than six months earlier. Since both the 2020 and 2021 by-elections were held in lulls between waves of the epidemic, there are no grounds for believing that a varying intensity of the epidemic may have caused the weaker May turnout.  It may just have been a lack of interest in electing representatives who would only serve for six months. </a:t>
            </a:r>
          </a:p>
          <a:p>
            <a:r>
              <a:rPr lang="en-US" dirty="0"/>
              <a:t>We are not aware of COVID-19 and the measures taken to counter it, having any material influence on the holding of recent by-elections.  We also wish to caution against regarding the poor May 2021 by-election turnout as an indication of what might happen in elections that take place later in 2021. </a:t>
            </a:r>
          </a:p>
        </p:txBody>
      </p:sp>
      <p:pic>
        <p:nvPicPr>
          <p:cNvPr id="4" name="Picture 3"/>
          <p:cNvPicPr>
            <a:picLocks noChangeAspect="1"/>
          </p:cNvPicPr>
          <p:nvPr/>
        </p:nvPicPr>
        <p:blipFill>
          <a:blip r:embed="rId2"/>
          <a:stretch>
            <a:fillRect/>
          </a:stretch>
        </p:blipFill>
        <p:spPr>
          <a:xfrm>
            <a:off x="0" y="416149"/>
            <a:ext cx="904875" cy="1028700"/>
          </a:xfrm>
          <a:prstGeom prst="rect">
            <a:avLst/>
          </a:prstGeom>
        </p:spPr>
      </p:pic>
    </p:spTree>
    <p:extLst>
      <p:ext uri="{BB962C8B-B14F-4D97-AF65-F5344CB8AC3E}">
        <p14:creationId xmlns:p14="http://schemas.microsoft.com/office/powerpoint/2010/main" val="128032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The state of municipal government and the importance of local elections</a:t>
            </a:r>
            <a:endParaRPr lang="en-ZA" sz="3200" dirty="0"/>
          </a:p>
        </p:txBody>
      </p:sp>
      <p:sp>
        <p:nvSpPr>
          <p:cNvPr id="3" name="Content Placeholder 2"/>
          <p:cNvSpPr>
            <a:spLocks noGrp="1"/>
          </p:cNvSpPr>
          <p:nvPr>
            <p:ph idx="1"/>
          </p:nvPr>
        </p:nvSpPr>
        <p:spPr>
          <a:xfrm>
            <a:off x="196435" y="1792936"/>
            <a:ext cx="11797048" cy="4968472"/>
          </a:xfrm>
        </p:spPr>
        <p:txBody>
          <a:bodyPr>
            <a:normAutofit/>
          </a:bodyPr>
          <a:lstStyle/>
          <a:p>
            <a:pPr marL="0" indent="0" algn="just">
              <a:buNone/>
            </a:pPr>
            <a:r>
              <a:rPr lang="en-US" dirty="0" smtClean="0"/>
              <a:t>It is vital to realise that local </a:t>
            </a:r>
            <a:r>
              <a:rPr lang="en-US" dirty="0"/>
              <a:t>government elections play a crucial role in improving the dire state of local government </a:t>
            </a:r>
            <a:r>
              <a:rPr lang="en-US" dirty="0" smtClean="0"/>
              <a:t>operations. </a:t>
            </a:r>
          </a:p>
          <a:p>
            <a:pPr marL="0" indent="0" algn="just">
              <a:buNone/>
            </a:pPr>
            <a:r>
              <a:rPr lang="en-US" dirty="0" smtClean="0"/>
              <a:t>The state of municipal government has been highlighted in recent </a:t>
            </a:r>
            <a:r>
              <a:rPr lang="en-US" dirty="0"/>
              <a:t>press reports on the breakdown in water, road maintenance and electricity provision in many municipal areas.  </a:t>
            </a:r>
            <a:endParaRPr lang="en-US" dirty="0" smtClean="0"/>
          </a:p>
          <a:p>
            <a:pPr marL="0" indent="0" algn="just">
              <a:buNone/>
            </a:pPr>
            <a:r>
              <a:rPr lang="en-US" dirty="0" smtClean="0"/>
              <a:t>The </a:t>
            </a:r>
            <a:r>
              <a:rPr lang="en-US" dirty="0"/>
              <a:t>extremely serious nature of the problem is also shown by the Auditor-General in her report to parliamentary committees exactly a week ago. </a:t>
            </a:r>
            <a:r>
              <a:rPr lang="en-US" dirty="0" smtClean="0"/>
              <a:t> In </a:t>
            </a:r>
            <a:r>
              <a:rPr lang="en-US" dirty="0"/>
              <a:t>her presentation, she stated </a:t>
            </a:r>
            <a:r>
              <a:rPr lang="en-US" dirty="0" smtClean="0"/>
              <a:t>that:</a:t>
            </a:r>
            <a:endParaRPr lang="en-US" dirty="0"/>
          </a:p>
          <a:p>
            <a:pPr algn="just"/>
            <a:r>
              <a:rPr lang="en-US" dirty="0" smtClean="0"/>
              <a:t>There is significant doubt that 27</a:t>
            </a:r>
            <a:r>
              <a:rPr lang="en-US" dirty="0"/>
              <a:t>% of local government entities </a:t>
            </a:r>
            <a:r>
              <a:rPr lang="en-US" dirty="0" smtClean="0"/>
              <a:t>are able </a:t>
            </a:r>
            <a:r>
              <a:rPr lang="en-US" dirty="0"/>
              <a:t>to continue as a going concern; </a:t>
            </a:r>
            <a:r>
              <a:rPr lang="en-US" dirty="0" smtClean="0"/>
              <a:t>and</a:t>
            </a:r>
          </a:p>
          <a:p>
            <a:pPr algn="just"/>
            <a:r>
              <a:rPr lang="en-US" dirty="0" smtClean="0"/>
              <a:t>46</a:t>
            </a:r>
            <a:r>
              <a:rPr lang="en-US" dirty="0"/>
              <a:t>% of recoverable revenue is spent on salaries and council remuneration </a:t>
            </a:r>
            <a:r>
              <a:rPr lang="en-US" dirty="0" smtClean="0"/>
              <a:t>but </a:t>
            </a:r>
            <a:r>
              <a:rPr lang="en-US" dirty="0"/>
              <a:t>only 2% of expenditure goes towards maintenance</a:t>
            </a:r>
            <a:r>
              <a:rPr lang="en-US" dirty="0" smtClean="0"/>
              <a:t>.</a:t>
            </a:r>
          </a:p>
          <a:p>
            <a:pPr marL="0" indent="0" algn="just">
              <a:buNone/>
            </a:pPr>
            <a:r>
              <a:rPr lang="en-US" dirty="0" smtClean="0"/>
              <a:t>Any postponement of the elections may therefore lead to a further deterioration.</a:t>
            </a:r>
          </a:p>
          <a:p>
            <a:pPr algn="just"/>
            <a:endParaRPr lang="en-US" sz="2400" dirty="0"/>
          </a:p>
          <a:p>
            <a:endParaRPr lang="en-ZA" dirty="0"/>
          </a:p>
        </p:txBody>
      </p:sp>
      <p:pic>
        <p:nvPicPr>
          <p:cNvPr id="4" name="Picture 3"/>
          <p:cNvPicPr>
            <a:picLocks noChangeAspect="1"/>
          </p:cNvPicPr>
          <p:nvPr/>
        </p:nvPicPr>
        <p:blipFill>
          <a:blip r:embed="rId2"/>
          <a:stretch>
            <a:fillRect/>
          </a:stretch>
        </p:blipFill>
        <p:spPr>
          <a:xfrm>
            <a:off x="298044" y="416149"/>
            <a:ext cx="904875" cy="1028700"/>
          </a:xfrm>
          <a:prstGeom prst="rect">
            <a:avLst/>
          </a:prstGeom>
        </p:spPr>
      </p:pic>
    </p:spTree>
    <p:extLst>
      <p:ext uri="{BB962C8B-B14F-4D97-AF65-F5344CB8AC3E}">
        <p14:creationId xmlns:p14="http://schemas.microsoft.com/office/powerpoint/2010/main" val="3423669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CONCLUSION</a:t>
            </a:r>
            <a:endParaRPr lang="en-ZA" sz="6000" dirty="0"/>
          </a:p>
        </p:txBody>
      </p:sp>
      <p:sp>
        <p:nvSpPr>
          <p:cNvPr id="3" name="Content Placeholder 2"/>
          <p:cNvSpPr>
            <a:spLocks noGrp="1"/>
          </p:cNvSpPr>
          <p:nvPr>
            <p:ph idx="1"/>
          </p:nvPr>
        </p:nvSpPr>
        <p:spPr>
          <a:xfrm>
            <a:off x="125601" y="2333849"/>
            <a:ext cx="11938715" cy="4816699"/>
          </a:xfrm>
        </p:spPr>
        <p:txBody>
          <a:bodyPr>
            <a:noAutofit/>
          </a:bodyPr>
          <a:lstStyle/>
          <a:p>
            <a:pPr marL="0" indent="0" algn="just">
              <a:buNone/>
            </a:pPr>
            <a:r>
              <a:rPr lang="en-US" dirty="0">
                <a:latin typeface="+mj-lt"/>
              </a:rPr>
              <a:t>In light of the measures put in place by the IEC, the HSF does not have any material concerns as to the freeness and fairness of the forthcoming local government elections. </a:t>
            </a:r>
          </a:p>
          <a:p>
            <a:pPr marL="0" indent="0">
              <a:buNone/>
            </a:pPr>
            <a:r>
              <a:rPr lang="en-US" dirty="0" smtClean="0">
                <a:latin typeface="+mj-lt"/>
              </a:rPr>
              <a:t>A </a:t>
            </a:r>
            <a:r>
              <a:rPr lang="en-US" dirty="0">
                <a:latin typeface="+mj-lt"/>
              </a:rPr>
              <a:t>postponement </a:t>
            </a:r>
            <a:r>
              <a:rPr lang="en-US" dirty="0" smtClean="0">
                <a:latin typeface="+mj-lt"/>
              </a:rPr>
              <a:t>is therefore not necessary from the perspective of free and fair elections. In addition, any postponement will negatively affect the state of municipal administration. </a:t>
            </a:r>
          </a:p>
          <a:p>
            <a:pPr marL="0" indent="0">
              <a:buNone/>
            </a:pPr>
            <a:r>
              <a:rPr lang="en-US" dirty="0" smtClean="0">
                <a:latin typeface="+mj-lt"/>
              </a:rPr>
              <a:t>However, in a </a:t>
            </a:r>
            <a:r>
              <a:rPr lang="en-US" dirty="0">
                <a:latin typeface="+mj-lt"/>
              </a:rPr>
              <a:t>potentially catastrophic COVID-19 </a:t>
            </a:r>
            <a:r>
              <a:rPr lang="en-US" dirty="0" smtClean="0">
                <a:latin typeface="+mj-lt"/>
              </a:rPr>
              <a:t>situation, a postponement should not be ruled out.</a:t>
            </a:r>
            <a:r>
              <a:rPr lang="en-US" dirty="0">
                <a:latin typeface="+mj-lt"/>
              </a:rPr>
              <a:t> </a:t>
            </a:r>
            <a:r>
              <a:rPr lang="en-US" dirty="0" smtClean="0">
                <a:latin typeface="+mj-lt"/>
              </a:rPr>
              <a:t>The remedy for the IEC would </a:t>
            </a:r>
            <a:r>
              <a:rPr lang="en-US" dirty="0">
                <a:latin typeface="+mj-lt"/>
              </a:rPr>
              <a:t>be to retain the right to postpone elections at short notice - this right could only be exercised as an extreme measure and would have to be done as an unavoidable decision in a last-minute emergency. </a:t>
            </a:r>
          </a:p>
          <a:p>
            <a:pPr marL="0" indent="0" algn="just">
              <a:buNone/>
            </a:pPr>
            <a:endParaRPr lang="en-US" sz="1600" dirty="0">
              <a:latin typeface="+mj-lt"/>
            </a:endParaRPr>
          </a:p>
          <a:p>
            <a:pPr marL="0" indent="0" algn="just">
              <a:buNone/>
            </a:pPr>
            <a:endParaRPr lang="en-US" sz="1600" dirty="0">
              <a:latin typeface="+mj-lt"/>
            </a:endParaRPr>
          </a:p>
          <a:p>
            <a:pPr marL="0" indent="0" algn="just">
              <a:buNone/>
            </a:pPr>
            <a:endParaRPr lang="en-ZA" sz="1600" dirty="0">
              <a:latin typeface="+mj-lt"/>
            </a:endParaRPr>
          </a:p>
        </p:txBody>
      </p:sp>
      <p:pic>
        <p:nvPicPr>
          <p:cNvPr id="4" name="Picture 3"/>
          <p:cNvPicPr>
            <a:picLocks noChangeAspect="1"/>
          </p:cNvPicPr>
          <p:nvPr/>
        </p:nvPicPr>
        <p:blipFill>
          <a:blip r:embed="rId2"/>
          <a:stretch>
            <a:fillRect/>
          </a:stretch>
        </p:blipFill>
        <p:spPr>
          <a:xfrm>
            <a:off x="556408" y="416149"/>
            <a:ext cx="904875" cy="1028700"/>
          </a:xfrm>
          <a:prstGeom prst="rect">
            <a:avLst/>
          </a:prstGeom>
        </p:spPr>
      </p:pic>
    </p:spTree>
    <p:extLst>
      <p:ext uri="{BB962C8B-B14F-4D97-AF65-F5344CB8AC3E}">
        <p14:creationId xmlns:p14="http://schemas.microsoft.com/office/powerpoint/2010/main" val="1796667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464</TotalTime>
  <Words>1040</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Corbel</vt:lpstr>
      <vt:lpstr>Wingdings</vt:lpstr>
      <vt:lpstr>Banded</vt:lpstr>
      <vt:lpstr>Submission to the Inquiry into Ensuring Free and Fair Local Government Elections during COVID-19</vt:lpstr>
      <vt:lpstr>Are the current conditions under the COVID-19 pandemic conducive to the holding of free and fair local government elections during October 2021?</vt:lpstr>
      <vt:lpstr>What risks are posed to the lives and health of people in South Africa if the local government elections were to proceed in October 2021?</vt:lpstr>
      <vt:lpstr>What additional measures can be put in place to reduce the risk posed if the local government elections were to proceed in October 2021? </vt:lpstr>
      <vt:lpstr>The constraints that the PREVENTATIVE measures have imposed or will likely impose on political activity and campaigning in the lead-up to the elections </vt:lpstr>
      <vt:lpstr>The constraints that the PREVENTATIVE measures are likely to impose on the proper and effective monitoring of the freeness and fairness of the elections  </vt:lpstr>
      <vt:lpstr>What lessons can be drawn from the experience of the by-elections which the Electoral Commission has conducted during the period of the COVID-19 Pandemic?</vt:lpstr>
      <vt:lpstr>The state of municipal government and the importance of local elections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submissions to the Inquiry into Ensuring Free and Fair Local Government Elections during COVID-19</dc:title>
  <dc:creator>Sophie</dc:creator>
  <cp:lastModifiedBy>Sophie</cp:lastModifiedBy>
  <cp:revision>27</cp:revision>
  <dcterms:created xsi:type="dcterms:W3CDTF">2021-06-24T10:29:38Z</dcterms:created>
  <dcterms:modified xsi:type="dcterms:W3CDTF">2021-06-28T14:00:03Z</dcterms:modified>
</cp:coreProperties>
</file>